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7"/>
  </p:notesMasterIdLst>
  <p:sldIdLst>
    <p:sldId id="256" r:id="rId5"/>
    <p:sldId id="265" r:id="rId6"/>
    <p:sldId id="257" r:id="rId7"/>
    <p:sldId id="264" r:id="rId8"/>
    <p:sldId id="266" r:id="rId9"/>
    <p:sldId id="267" r:id="rId10"/>
    <p:sldId id="258" r:id="rId11"/>
    <p:sldId id="259" r:id="rId12"/>
    <p:sldId id="260" r:id="rId13"/>
    <p:sldId id="261" r:id="rId14"/>
    <p:sldId id="262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0868" autoAdjust="0"/>
  </p:normalViewPr>
  <p:slideViewPr>
    <p:cSldViewPr snapToGrid="0">
      <p:cViewPr varScale="1">
        <p:scale>
          <a:sx n="97" d="100"/>
          <a:sy n="97" d="100"/>
        </p:scale>
        <p:origin x="9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F300DC-5175-438D-B764-45FA63E999E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F50950C-7875-4E47-B40F-A66D1271CB18}">
      <dgm:prSet/>
      <dgm:spPr/>
      <dgm:t>
        <a:bodyPr/>
        <a:lstStyle/>
        <a:p>
          <a:r>
            <a:rPr lang="en-US" b="1" i="0" baseline="0" dirty="0"/>
            <a:t>ESM provide software and consulting support with 15 to 20 virtual education, training, and workshop sessions, and will include all pre- and post- material preparations. The consulting includes </a:t>
          </a:r>
          <a:endParaRPr lang="en-US" b="1" dirty="0"/>
        </a:p>
      </dgm:t>
    </dgm:pt>
    <dgm:pt modelId="{72384FD3-1D92-40BB-942C-CF5424816268}" type="parTrans" cxnId="{61831B73-C9EE-4667-8ED6-651D66245D66}">
      <dgm:prSet/>
      <dgm:spPr/>
      <dgm:t>
        <a:bodyPr/>
        <a:lstStyle/>
        <a:p>
          <a:endParaRPr lang="en-US"/>
        </a:p>
      </dgm:t>
    </dgm:pt>
    <dgm:pt modelId="{EFC50C2B-5EBB-4B79-8A12-D40290CE0E3D}" type="sibTrans" cxnId="{61831B73-C9EE-4667-8ED6-651D66245D66}">
      <dgm:prSet/>
      <dgm:spPr/>
      <dgm:t>
        <a:bodyPr/>
        <a:lstStyle/>
        <a:p>
          <a:endParaRPr lang="en-US"/>
        </a:p>
      </dgm:t>
    </dgm:pt>
    <dgm:pt modelId="{C34B4D19-8BE1-4E85-A0F8-131039430106}">
      <dgm:prSet/>
      <dgm:spPr/>
      <dgm:t>
        <a:bodyPr/>
        <a:lstStyle/>
        <a:p>
          <a:r>
            <a:rPr lang="en-US" b="0" i="0" baseline="0" dirty="0"/>
            <a:t>reviewing strategy input documents </a:t>
          </a:r>
          <a:endParaRPr lang="en-US" dirty="0"/>
        </a:p>
      </dgm:t>
    </dgm:pt>
    <dgm:pt modelId="{AEC1DF2D-7C17-454E-A841-A1B0B08EA7BC}" type="parTrans" cxnId="{B4BED7E3-17A1-4C40-9056-EEDBB8AF5E80}">
      <dgm:prSet/>
      <dgm:spPr/>
      <dgm:t>
        <a:bodyPr/>
        <a:lstStyle/>
        <a:p>
          <a:endParaRPr lang="en-US"/>
        </a:p>
      </dgm:t>
    </dgm:pt>
    <dgm:pt modelId="{AC8F7791-69A7-4BBD-9CFE-A58F12B2EFD6}" type="sibTrans" cxnId="{B4BED7E3-17A1-4C40-9056-EEDBB8AF5E80}">
      <dgm:prSet/>
      <dgm:spPr/>
      <dgm:t>
        <a:bodyPr/>
        <a:lstStyle/>
        <a:p>
          <a:endParaRPr lang="en-US"/>
        </a:p>
      </dgm:t>
    </dgm:pt>
    <dgm:pt modelId="{C195AE94-14DC-404F-8614-A34EDCABB6F7}">
      <dgm:prSet/>
      <dgm:spPr/>
      <dgm:t>
        <a:bodyPr/>
        <a:lstStyle/>
        <a:p>
          <a:r>
            <a:rPr lang="en-US" b="0" i="0" baseline="0"/>
            <a:t>Executive interviews: up to 8 leadership and management team interviews </a:t>
          </a:r>
          <a:endParaRPr lang="en-US"/>
        </a:p>
      </dgm:t>
    </dgm:pt>
    <dgm:pt modelId="{803D9AEA-B19D-4B60-9F15-B43AB409D237}" type="parTrans" cxnId="{75A31AB2-6CD3-42C2-B24B-02A62C877B4D}">
      <dgm:prSet/>
      <dgm:spPr/>
      <dgm:t>
        <a:bodyPr/>
        <a:lstStyle/>
        <a:p>
          <a:endParaRPr lang="en-US"/>
        </a:p>
      </dgm:t>
    </dgm:pt>
    <dgm:pt modelId="{4A499FDF-B9DD-496E-9606-F7948048B009}" type="sibTrans" cxnId="{75A31AB2-6CD3-42C2-B24B-02A62C877B4D}">
      <dgm:prSet/>
      <dgm:spPr/>
      <dgm:t>
        <a:bodyPr/>
        <a:lstStyle/>
        <a:p>
          <a:endParaRPr lang="en-US"/>
        </a:p>
      </dgm:t>
    </dgm:pt>
    <dgm:pt modelId="{8B17FF36-6392-4BAE-B63B-F638E007E4C7}">
      <dgm:prSet/>
      <dgm:spPr/>
      <dgm:t>
        <a:bodyPr/>
        <a:lstStyle/>
        <a:p>
          <a:r>
            <a:rPr lang="en-US" b="0" i="0" baseline="0"/>
            <a:t>draft a straw model strategy map review with “core team” </a:t>
          </a:r>
          <a:endParaRPr lang="en-US"/>
        </a:p>
      </dgm:t>
    </dgm:pt>
    <dgm:pt modelId="{9B7BF324-86A0-4072-B1AD-66DA644C5C42}" type="parTrans" cxnId="{1551E5C8-0849-4B13-A001-195F20EBAA65}">
      <dgm:prSet/>
      <dgm:spPr/>
      <dgm:t>
        <a:bodyPr/>
        <a:lstStyle/>
        <a:p>
          <a:endParaRPr lang="en-US"/>
        </a:p>
      </dgm:t>
    </dgm:pt>
    <dgm:pt modelId="{B54D71F5-619E-461F-9CC1-121DEC5BB6DA}" type="sibTrans" cxnId="{1551E5C8-0849-4B13-A001-195F20EBAA65}">
      <dgm:prSet/>
      <dgm:spPr/>
      <dgm:t>
        <a:bodyPr/>
        <a:lstStyle/>
        <a:p>
          <a:endParaRPr lang="en-US"/>
        </a:p>
      </dgm:t>
    </dgm:pt>
    <dgm:pt modelId="{C7C5A228-9181-431C-9BD3-1A6CF179923D}">
      <dgm:prSet/>
      <dgm:spPr/>
      <dgm:t>
        <a:bodyPr/>
        <a:lstStyle/>
        <a:p>
          <a:r>
            <a:rPr lang="en-US" b="0" i="0" baseline="0"/>
            <a:t>working with the core team to identify, inventory, and preliminarily map measures to strategic objectives </a:t>
          </a:r>
          <a:endParaRPr lang="en-US"/>
        </a:p>
      </dgm:t>
    </dgm:pt>
    <dgm:pt modelId="{B9157C9B-894E-472A-81E1-94032A5F17CA}" type="parTrans" cxnId="{BF9972B4-3520-462A-9C4B-D387AE102239}">
      <dgm:prSet/>
      <dgm:spPr/>
      <dgm:t>
        <a:bodyPr/>
        <a:lstStyle/>
        <a:p>
          <a:endParaRPr lang="en-US"/>
        </a:p>
      </dgm:t>
    </dgm:pt>
    <dgm:pt modelId="{478051D0-355A-4360-9920-DFA37D3B87E1}" type="sibTrans" cxnId="{BF9972B4-3520-462A-9C4B-D387AE102239}">
      <dgm:prSet/>
      <dgm:spPr/>
      <dgm:t>
        <a:bodyPr/>
        <a:lstStyle/>
        <a:p>
          <a:endParaRPr lang="en-US"/>
        </a:p>
      </dgm:t>
    </dgm:pt>
    <dgm:pt modelId="{6CEE3405-C52B-4B25-B207-C687D4407F52}">
      <dgm:prSet/>
      <dgm:spPr/>
      <dgm:t>
        <a:bodyPr/>
        <a:lstStyle/>
        <a:p>
          <a:r>
            <a:rPr lang="en-US" b="0" i="0" baseline="0"/>
            <a:t>The core team will identify initiatives that will feed into a workshop prioritization and mapping exercise with the leadership team. </a:t>
          </a:r>
          <a:endParaRPr lang="en-US"/>
        </a:p>
      </dgm:t>
    </dgm:pt>
    <dgm:pt modelId="{852DBAC0-30C2-42DB-A08D-4266D6C575E1}" type="parTrans" cxnId="{CBC43086-A957-4ABC-B41C-54984985AB5C}">
      <dgm:prSet/>
      <dgm:spPr/>
      <dgm:t>
        <a:bodyPr/>
        <a:lstStyle/>
        <a:p>
          <a:endParaRPr lang="en-US"/>
        </a:p>
      </dgm:t>
    </dgm:pt>
    <dgm:pt modelId="{D3E973BA-4453-4E94-9CAD-B965AECB59E2}" type="sibTrans" cxnId="{CBC43086-A957-4ABC-B41C-54984985AB5C}">
      <dgm:prSet/>
      <dgm:spPr/>
      <dgm:t>
        <a:bodyPr/>
        <a:lstStyle/>
        <a:p>
          <a:endParaRPr lang="en-US"/>
        </a:p>
      </dgm:t>
    </dgm:pt>
    <dgm:pt modelId="{28B3BFDA-E8DC-4E66-A44A-8D034178F7E5}">
      <dgm:prSet/>
      <dgm:spPr/>
      <dgm:t>
        <a:bodyPr/>
        <a:lstStyle/>
        <a:p>
          <a:r>
            <a:rPr lang="en-US" b="0" i="0" baseline="0"/>
            <a:t>Up and running for reoccurring strategy review. </a:t>
          </a:r>
          <a:endParaRPr lang="en-US"/>
        </a:p>
      </dgm:t>
    </dgm:pt>
    <dgm:pt modelId="{6811A30B-7521-4A05-9916-954EF1840846}" type="parTrans" cxnId="{89B38157-E166-4A3C-894D-ED389B35C23B}">
      <dgm:prSet/>
      <dgm:spPr/>
      <dgm:t>
        <a:bodyPr/>
        <a:lstStyle/>
        <a:p>
          <a:endParaRPr lang="en-US"/>
        </a:p>
      </dgm:t>
    </dgm:pt>
    <dgm:pt modelId="{A4A2EC56-00FF-4797-B79B-2671A3CDF0ED}" type="sibTrans" cxnId="{89B38157-E166-4A3C-894D-ED389B35C23B}">
      <dgm:prSet/>
      <dgm:spPr/>
      <dgm:t>
        <a:bodyPr/>
        <a:lstStyle/>
        <a:p>
          <a:endParaRPr lang="en-US"/>
        </a:p>
      </dgm:t>
    </dgm:pt>
    <dgm:pt modelId="{47D9BBF6-E3F9-4787-A64B-7AEC06ABD29D}" type="pres">
      <dgm:prSet presAssocID="{F9F300DC-5175-438D-B764-45FA63E999E8}" presName="linear" presStyleCnt="0">
        <dgm:presLayoutVars>
          <dgm:animLvl val="lvl"/>
          <dgm:resizeHandles val="exact"/>
        </dgm:presLayoutVars>
      </dgm:prSet>
      <dgm:spPr/>
    </dgm:pt>
    <dgm:pt modelId="{1CA5791C-0960-401B-A9FE-96700B132D00}" type="pres">
      <dgm:prSet presAssocID="{FF50950C-7875-4E47-B40F-A66D1271CB1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EC0A05A-03A7-404D-8AA3-444C4230E9F5}" type="pres">
      <dgm:prSet presAssocID="{FF50950C-7875-4E47-B40F-A66D1271CB1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100170E-6FA1-4798-BDD6-BCFA2EB4C062}" type="presOf" srcId="{28B3BFDA-E8DC-4E66-A44A-8D034178F7E5}" destId="{AEC0A05A-03A7-404D-8AA3-444C4230E9F5}" srcOrd="0" destOrd="5" presId="urn:microsoft.com/office/officeart/2005/8/layout/vList2"/>
    <dgm:cxn modelId="{9ADD9B3A-403C-41EE-9BFB-4B4EFFDD8B2F}" type="presOf" srcId="{C195AE94-14DC-404F-8614-A34EDCABB6F7}" destId="{AEC0A05A-03A7-404D-8AA3-444C4230E9F5}" srcOrd="0" destOrd="1" presId="urn:microsoft.com/office/officeart/2005/8/layout/vList2"/>
    <dgm:cxn modelId="{23B1BA41-7BB5-477E-88FA-E3E74C379901}" type="presOf" srcId="{F9F300DC-5175-438D-B764-45FA63E999E8}" destId="{47D9BBF6-E3F9-4787-A64B-7AEC06ABD29D}" srcOrd="0" destOrd="0" presId="urn:microsoft.com/office/officeart/2005/8/layout/vList2"/>
    <dgm:cxn modelId="{89B38157-E166-4A3C-894D-ED389B35C23B}" srcId="{FF50950C-7875-4E47-B40F-A66D1271CB18}" destId="{28B3BFDA-E8DC-4E66-A44A-8D034178F7E5}" srcOrd="5" destOrd="0" parTransId="{6811A30B-7521-4A05-9916-954EF1840846}" sibTransId="{A4A2EC56-00FF-4797-B79B-2671A3CDF0ED}"/>
    <dgm:cxn modelId="{61831B73-C9EE-4667-8ED6-651D66245D66}" srcId="{F9F300DC-5175-438D-B764-45FA63E999E8}" destId="{FF50950C-7875-4E47-B40F-A66D1271CB18}" srcOrd="0" destOrd="0" parTransId="{72384FD3-1D92-40BB-942C-CF5424816268}" sibTransId="{EFC50C2B-5EBB-4B79-8A12-D40290CE0E3D}"/>
    <dgm:cxn modelId="{A4A8227D-5B04-4DFB-999B-B24CE4771209}" type="presOf" srcId="{8B17FF36-6392-4BAE-B63B-F638E007E4C7}" destId="{AEC0A05A-03A7-404D-8AA3-444C4230E9F5}" srcOrd="0" destOrd="2" presId="urn:microsoft.com/office/officeart/2005/8/layout/vList2"/>
    <dgm:cxn modelId="{639FAB7E-4685-49E3-AE57-B6D74C8A335D}" type="presOf" srcId="{6CEE3405-C52B-4B25-B207-C687D4407F52}" destId="{AEC0A05A-03A7-404D-8AA3-444C4230E9F5}" srcOrd="0" destOrd="4" presId="urn:microsoft.com/office/officeart/2005/8/layout/vList2"/>
    <dgm:cxn modelId="{6636EE7E-5503-46D9-8056-CE37C6B03F74}" type="presOf" srcId="{C7C5A228-9181-431C-9BD3-1A6CF179923D}" destId="{AEC0A05A-03A7-404D-8AA3-444C4230E9F5}" srcOrd="0" destOrd="3" presId="urn:microsoft.com/office/officeart/2005/8/layout/vList2"/>
    <dgm:cxn modelId="{CBC43086-A957-4ABC-B41C-54984985AB5C}" srcId="{FF50950C-7875-4E47-B40F-A66D1271CB18}" destId="{6CEE3405-C52B-4B25-B207-C687D4407F52}" srcOrd="4" destOrd="0" parTransId="{852DBAC0-30C2-42DB-A08D-4266D6C575E1}" sibTransId="{D3E973BA-4453-4E94-9CAD-B965AECB59E2}"/>
    <dgm:cxn modelId="{643BA7B1-8E9E-4419-BFE5-71ED201455AC}" type="presOf" srcId="{C34B4D19-8BE1-4E85-A0F8-131039430106}" destId="{AEC0A05A-03A7-404D-8AA3-444C4230E9F5}" srcOrd="0" destOrd="0" presId="urn:microsoft.com/office/officeart/2005/8/layout/vList2"/>
    <dgm:cxn modelId="{75A31AB2-6CD3-42C2-B24B-02A62C877B4D}" srcId="{FF50950C-7875-4E47-B40F-A66D1271CB18}" destId="{C195AE94-14DC-404F-8614-A34EDCABB6F7}" srcOrd="1" destOrd="0" parTransId="{803D9AEA-B19D-4B60-9F15-B43AB409D237}" sibTransId="{4A499FDF-B9DD-496E-9606-F7948048B009}"/>
    <dgm:cxn modelId="{BF9972B4-3520-462A-9C4B-D387AE102239}" srcId="{FF50950C-7875-4E47-B40F-A66D1271CB18}" destId="{C7C5A228-9181-431C-9BD3-1A6CF179923D}" srcOrd="3" destOrd="0" parTransId="{B9157C9B-894E-472A-81E1-94032A5F17CA}" sibTransId="{478051D0-355A-4360-9920-DFA37D3B87E1}"/>
    <dgm:cxn modelId="{F9429EBC-26D7-4899-9A31-3CF07F4A8FED}" type="presOf" srcId="{FF50950C-7875-4E47-B40F-A66D1271CB18}" destId="{1CA5791C-0960-401B-A9FE-96700B132D00}" srcOrd="0" destOrd="0" presId="urn:microsoft.com/office/officeart/2005/8/layout/vList2"/>
    <dgm:cxn modelId="{1551E5C8-0849-4B13-A001-195F20EBAA65}" srcId="{FF50950C-7875-4E47-B40F-A66D1271CB18}" destId="{8B17FF36-6392-4BAE-B63B-F638E007E4C7}" srcOrd="2" destOrd="0" parTransId="{9B7BF324-86A0-4072-B1AD-66DA644C5C42}" sibTransId="{B54D71F5-619E-461F-9CC1-121DEC5BB6DA}"/>
    <dgm:cxn modelId="{B4BED7E3-17A1-4C40-9056-EEDBB8AF5E80}" srcId="{FF50950C-7875-4E47-B40F-A66D1271CB18}" destId="{C34B4D19-8BE1-4E85-A0F8-131039430106}" srcOrd="0" destOrd="0" parTransId="{AEC1DF2D-7C17-454E-A841-A1B0B08EA7BC}" sibTransId="{AC8F7791-69A7-4BBD-9CFE-A58F12B2EFD6}"/>
    <dgm:cxn modelId="{FA244518-9F4E-47AB-9A3A-5468EA203DD7}" type="presParOf" srcId="{47D9BBF6-E3F9-4787-A64B-7AEC06ABD29D}" destId="{1CA5791C-0960-401B-A9FE-96700B132D00}" srcOrd="0" destOrd="0" presId="urn:microsoft.com/office/officeart/2005/8/layout/vList2"/>
    <dgm:cxn modelId="{B197C8CE-00B7-47DE-8538-CEFF0A1841A4}" type="presParOf" srcId="{47D9BBF6-E3F9-4787-A64B-7AEC06ABD29D}" destId="{AEC0A05A-03A7-404D-8AA3-444C4230E9F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5791C-0960-401B-A9FE-96700B132D00}">
      <dsp:nvSpPr>
        <dsp:cNvPr id="0" name=""/>
        <dsp:cNvSpPr/>
      </dsp:nvSpPr>
      <dsp:spPr>
        <a:xfrm>
          <a:off x="0" y="1281"/>
          <a:ext cx="6140111" cy="2251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0" kern="1200" baseline="0" dirty="0"/>
            <a:t>ESM provide software and consulting support with 15 to 20 virtual education, training, and workshop sessions, and will include all pre- and post- material preparations. The consulting includes </a:t>
          </a:r>
          <a:endParaRPr lang="en-US" sz="2600" b="1" kern="1200" dirty="0"/>
        </a:p>
      </dsp:txBody>
      <dsp:txXfrm>
        <a:off x="109889" y="111170"/>
        <a:ext cx="5920333" cy="2031302"/>
      </dsp:txXfrm>
    </dsp:sp>
    <dsp:sp modelId="{AEC0A05A-03A7-404D-8AA3-444C4230E9F5}">
      <dsp:nvSpPr>
        <dsp:cNvPr id="0" name=""/>
        <dsp:cNvSpPr/>
      </dsp:nvSpPr>
      <dsp:spPr>
        <a:xfrm>
          <a:off x="0" y="2252361"/>
          <a:ext cx="6140111" cy="376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949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0" i="0" kern="1200" baseline="0" dirty="0"/>
            <a:t>reviewing strategy input documents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0" i="0" kern="1200" baseline="0"/>
            <a:t>Executive interviews: up to 8 leadership and management team interviews 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0" i="0" kern="1200" baseline="0"/>
            <a:t>draft a straw model strategy map review with “core team” 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0" i="0" kern="1200" baseline="0"/>
            <a:t>working with the core team to identify, inventory, and preliminarily map measures to strategic objectives 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0" i="0" kern="1200" baseline="0"/>
            <a:t>The core team will identify initiatives that will feed into a workshop prioritization and mapping exercise with the leadership team. 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0" i="0" kern="1200" baseline="0"/>
            <a:t>Up and running for reoccurring strategy review. </a:t>
          </a:r>
          <a:endParaRPr lang="en-US" sz="2000" kern="1200"/>
        </a:p>
      </dsp:txBody>
      <dsp:txXfrm>
        <a:off x="0" y="2252361"/>
        <a:ext cx="6140111" cy="3767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BD8B1-E38C-48B1-A4C1-F3871F20E3BA}" type="datetimeFigureOut">
              <a:rPr lang="en-US" smtClean="0"/>
              <a:t>5/13/21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84F63-5EB0-4BCD-AC79-655642370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1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EA4335"/>
                </a:solidFill>
                <a:effectLst/>
                <a:latin typeface="arial" panose="020B0604020202020204" pitchFamily="34" charset="0"/>
              </a:rPr>
              <a:t>Single sign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en-US" b="0" i="0" dirty="0">
                <a:solidFill>
                  <a:srgbClr val="EA4335"/>
                </a:solidFill>
                <a:effectLst/>
                <a:latin typeface="arial" panose="020B0604020202020204" pitchFamily="34" charset="0"/>
              </a:rPr>
              <a:t>on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n-US" b="0" i="0" dirty="0">
                <a:solidFill>
                  <a:srgbClr val="EA4335"/>
                </a:solidFill>
                <a:effectLst/>
                <a:latin typeface="arial" panose="020B0604020202020204" pitchFamily="34" charset="0"/>
              </a:rPr>
              <a:t>SSO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) is an authentication scheme that allows a user </a:t>
            </a:r>
            <a:r>
              <a:rPr lang="en-US" b="0" i="0" dirty="0">
                <a:solidFill>
                  <a:srgbClr val="EA4335"/>
                </a:solidFill>
                <a:effectLst/>
                <a:latin typeface="arial" panose="020B0604020202020204" pitchFamily="34" charset="0"/>
              </a:rPr>
              <a:t>to log in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with a </a:t>
            </a:r>
            <a:r>
              <a:rPr lang="en-US" b="0" i="0" dirty="0">
                <a:solidFill>
                  <a:srgbClr val="EA4335"/>
                </a:solidFill>
                <a:effectLst/>
                <a:latin typeface="arial" panose="020B0604020202020204" pitchFamily="34" charset="0"/>
              </a:rPr>
              <a:t>single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ID and password </a:t>
            </a:r>
            <a:r>
              <a:rPr lang="en-US" b="0" i="0" dirty="0">
                <a:solidFill>
                  <a:srgbClr val="EA4335"/>
                </a:solidFill>
                <a:effectLst/>
                <a:latin typeface="arial" panose="020B0604020202020204" pitchFamily="34" charset="0"/>
              </a:rPr>
              <a:t>to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any of several related, yet independent, software systems.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444444"/>
                </a:solidFill>
                <a:effectLst/>
                <a:latin typeface="Montserrat"/>
              </a:rPr>
              <a:t>ESM+Strategy</a:t>
            </a:r>
            <a:r>
              <a:rPr lang="en-US" b="0" i="0" dirty="0">
                <a:solidFill>
                  <a:srgbClr val="444444"/>
                </a:solidFill>
                <a:effectLst/>
                <a:latin typeface="Montserrat"/>
              </a:rPr>
              <a:t> empowers teams to formulate, track, implement, and communicate their strategy leveraging the Balanced Scorecard framework.</a:t>
            </a:r>
            <a:endParaRPr lang="en-US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Montserrat"/>
              </a:rPr>
              <a:t>ESM+OKR focuses on the Objective Key Results methodology to help organization tactically get work done, whether strategic or operational.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Montserrat"/>
              </a:rPr>
              <a:t>EMS+Strategy</a:t>
            </a:r>
            <a:r>
              <a:rPr lang="en-US" b="0" i="0" dirty="0">
                <a:solidFill>
                  <a:srgbClr val="444444"/>
                </a:solidFill>
                <a:effectLst/>
                <a:latin typeface="Montserrat"/>
              </a:rPr>
              <a:t> links to ESM+OKR to ensure incorporated Agile based project management.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84F63-5EB0-4BCD-AC79-6556423704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8509A-0618-486E-9260-502B977F2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63B97D-452E-48D9-AF46-769EDDF88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821C5-8A1E-4B17-9C11-24E52BF6C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1623-A064-4BED-B073-BA4D61433402}" type="datetime1">
              <a:rPr lang="en-US" smtClean="0"/>
              <a:t>5/13/21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D8268-4517-4837-B2E6-3544EEA9A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D742A-6686-4FFA-B865-1F13BF8C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6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FAA54-0C40-4171-98A3-5AC5805AE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2D6B7E-4858-43BE-A842-25A99E45C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F15F5-59C1-4CAE-BCAB-A0F5B92F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5/13/21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8FCB-119D-4C86-A72D-834D9E1D8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8EDAD-8D67-4F35-870A-0887BCD86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26CF1E-E808-41F9-A50F-2319C18740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B7A00-47F1-4A06-BF09-D2D66E6C9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9A172-384D-4431-976E-4A2495AF5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AB-6034-4B88-BC5A-7C17CB0EF809}" type="datetime1">
              <a:rPr lang="en-US" smtClean="0"/>
              <a:t>5/13/21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F07A7-AD90-4D24-A1DC-0B355A465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47AD9-5DEB-463D-92BA-805BC22CF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9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35E40-405B-4838-9D92-3E64B077E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C1E15-6168-4C7C-B367-D714A71C6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50EAC-94F1-4574-87F7-1EDF04462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5/13/21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1B88D-C834-4C80-9B45-C051E1BE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C065B-8529-40CB-B347-F86982E17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3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10DD0-2003-443E-B640-DB1E16F50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13B7C-9E76-4605-B3BB-6D1EB56E8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55D65-914B-4A6F-AE66-93883B4E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B70D-CD01-44DA-83B3-8FEB3383D307}" type="datetime1">
              <a:rPr lang="en-US" smtClean="0"/>
              <a:t>5/13/21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C9EC3-367B-44FD-9D04-AABF2B5C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D170-0F07-44CB-B2E3-AE532E17D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21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1EAA5-2A3A-42C0-82D4-156629B3A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0BA25-6943-4720-BC3B-56EAFBD8D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1C52C-B5D1-4A6D-83C3-27458703B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F0247-844F-4C49-A91B-89A05EDD3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5/13/21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D891D-1833-4F0C-ACF7-9A282D236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54B10-9E8A-4E8D-B9D1-43CBE3D41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1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C559-16C4-44E8-AF84-74FF15602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E45E3-5C20-4E24-B88F-EF9318436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3EAA1F-F777-48ED-8F43-32D176389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94EAC7-F941-46E4-8F12-9CB701E46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7C224-81B4-4DFE-BD67-9B2D05EBD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FCD1FF-9DDF-46B9-97F1-2760CE799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5/13/21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EC7FBD-118C-47A6-B63D-705464A5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46BBDB-5A37-4D5C-B0EC-471C81952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4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03021-501E-4F8E-904F-1B8111B7F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28D979-78DF-4DC7-8915-50108993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5/13/21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CC1B2B-FCCE-4BC6-B3A7-42403875F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2884B-F800-42BC-8DA8-417F4A1E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1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E4D168-5F82-4BF6-9478-0E9BAA371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5/13/21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ED8E32-7999-48C6-8561-4B75038B9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B456F-C2A3-4F74-B5D3-3C35424CB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8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A5EA1-E677-4F7D-BAAF-10AFAB203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52E2A-0C35-443B-80D5-2CA89291E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D9970-6487-445D-9897-A38BFF71A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4C882-9393-445B-BA70-487ECDDB3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0D6-7A82-473E-879B-C6ECD6CCCFEC}" type="datetime1">
              <a:rPr lang="en-US" smtClean="0"/>
              <a:t>5/13/21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8448A-2BB0-418C-9B85-B92E6D90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47D5B-4723-4C7E-A99B-3C5E5FE6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34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E57E3-A776-4E67-A72B-9FCF55E47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AF3F10-3B3C-443B-B0BC-5E9DBADE4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018034-AA69-403A-ACDC-228574E3C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3D5EB-72D9-4F77-99AF-21F19FCD4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5E03-BC17-41A7-854C-DFAB672737DC}" type="datetime1">
              <a:rPr lang="en-US" smtClean="0"/>
              <a:t>5/13/21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48CC9-0622-41D8-9E87-CC90F730C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79F3F6-1409-4FB0-8A57-D4B7A37E3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3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19C2C1-6364-4A75-9600-4BF7498C4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5D8A4-63F5-4024-868B-652DE3ACF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44CB3-6039-4320-AB02-9B96FC651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5/13/21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7C7A5-5552-4336-A132-6F416C63BD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5B3CC-09C4-40EF-955E-ACE117B13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49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D2BA8-EB51-4891-86DF-B27F9A4CD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3607" y="3912041"/>
            <a:ext cx="8394306" cy="1396053"/>
          </a:xfrm>
        </p:spPr>
        <p:txBody>
          <a:bodyPr anchor="b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altLang="zh-TW" sz="3400"/>
              <a:t>Strategic Implementation Plan Tracking Project Proposal</a:t>
            </a:r>
            <a:endParaRPr lang="en-US" sz="3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5F0D82-D6A1-4E59-B851-B9CA9E46B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5308096"/>
            <a:ext cx="6953250" cy="862394"/>
          </a:xfrm>
        </p:spPr>
        <p:txBody>
          <a:bodyPr anchor="t">
            <a:normAutofit/>
          </a:bodyPr>
          <a:lstStyle/>
          <a:p>
            <a:pPr algn="ctr"/>
            <a:r>
              <a:rPr lang="en-US" dirty="0"/>
              <a:t>5/12/2021</a:t>
            </a:r>
          </a:p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11A610-E8FC-4E3C-87B9-2B1B67C89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314" y="821665"/>
            <a:ext cx="4870913" cy="294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0B606-7E9A-4E79-BED2-2879DF87B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442220"/>
            <a:ext cx="8944405" cy="1345269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Step 4: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map measures to strategic objectives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FBEE5-20EB-4A10-BCAA-C6DEF344F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CCC: core team works with ESM to identify measures and existing data base to support objectives</a:t>
            </a:r>
            <a:r>
              <a:rPr lang="en-US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ESM: help core team to identify measures, ways to calculate, manage and generate measures.</a:t>
            </a:r>
          </a:p>
          <a:p>
            <a:pPr algn="l">
              <a:lnSpc>
                <a:spcPct val="10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Q: Will the system be able to migrate our existing database automatically? Do we need to hire a data entry personnel? Can we have the IT department to help on migrating the existing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56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0B606-7E9A-4E79-BED2-2879DF87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Step 5: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Identify and prioritize initiatives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FBEE5-20EB-4A10-BCAA-C6DEF344F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CCC: </a:t>
            </a:r>
            <a:r>
              <a:rPr lang="en-US" b="0" i="0" u="none" strike="noStrike" baseline="0" dirty="0">
                <a:solidFill>
                  <a:srgbClr val="000000"/>
                </a:solidFill>
              </a:rPr>
              <a:t>The core team will identify initiatives that will feed into a workshop prioritization and mapping exercise with the leadership team.  </a:t>
            </a:r>
          </a:p>
          <a:p>
            <a:pPr algn="l">
              <a:lnSpc>
                <a:spcPct val="100000"/>
              </a:lnSpc>
            </a:pPr>
            <a:endParaRPr lang="en-US" b="0" i="0" u="none" strike="noStrike" baseline="0" dirty="0">
              <a:solidFill>
                <a:srgbClr val="000000"/>
              </a:solidFill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ESM: help core team to identify initiatives and provide </a:t>
            </a:r>
            <a:r>
              <a:rPr lang="en-US" b="0" i="0" u="none" strike="noStrike" baseline="0" dirty="0">
                <a:solidFill>
                  <a:srgbClr val="000000"/>
                </a:solidFill>
              </a:rPr>
              <a:t>training on managing and reporting on initiatives, milestones, and tasks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algn="l">
              <a:lnSpc>
                <a:spcPct val="100000"/>
              </a:lnSpc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294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0B606-7E9A-4E79-BED2-2879DF87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Step 6: </a:t>
            </a:r>
            <a:r>
              <a:rPr lang="en-US" sz="32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Up and running for reoccurring review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FBEE5-20EB-4A10-BCAA-C6DEF344F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CCC: core team works with ESM to identify measures and existing data base to support objectives</a:t>
            </a:r>
            <a:r>
              <a:rPr lang="en-US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ESM: help populate the strategy in ESM and guide CCC to prepare the first review meeting.</a:t>
            </a:r>
          </a:p>
          <a:p>
            <a:pPr algn="l">
              <a:lnSpc>
                <a:spcPct val="100000"/>
              </a:lnSpc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6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B52FA-EA4A-40EB-A577-F2B529FFE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463" y="1685677"/>
            <a:ext cx="4181444" cy="2362673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4800"/>
              <a:t>ESM software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98AD40-50F5-44BB-9E92-35D5C5DB08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176" r="-1" b="3575"/>
          <a:stretch/>
        </p:blipFill>
        <p:spPr>
          <a:xfrm>
            <a:off x="1012723" y="1268938"/>
            <a:ext cx="9879896" cy="55588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6D043E-C3C3-433B-8A57-B4E9E891B351}"/>
              </a:ext>
            </a:extLst>
          </p:cNvPr>
          <p:cNvSpPr txBox="1"/>
          <p:nvPr/>
        </p:nvSpPr>
        <p:spPr>
          <a:xfrm>
            <a:off x="914400" y="294968"/>
            <a:ext cx="98715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ESM is based on Balanced Scorecard</a:t>
            </a:r>
          </a:p>
        </p:txBody>
      </p:sp>
    </p:spTree>
    <p:extLst>
      <p:ext uri="{BB962C8B-B14F-4D97-AF65-F5344CB8AC3E}">
        <p14:creationId xmlns:p14="http://schemas.microsoft.com/office/powerpoint/2010/main" val="422507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54F8E-CAFA-4A3A-A35D-2E1CBDEF8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340" y="1105232"/>
            <a:ext cx="3013545" cy="4277802"/>
          </a:xfrm>
        </p:spPr>
        <p:txBody>
          <a:bodyPr anchor="ctr">
            <a:normAutofit/>
          </a:bodyPr>
          <a:lstStyle/>
          <a:p>
            <a:r>
              <a:rPr lang="en-US" dirty="0"/>
              <a:t>Overall Approach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A45C3B6-5314-41BB-A915-D8B1E8A39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373681"/>
              </p:ext>
            </p:extLst>
          </p:nvPr>
        </p:nvGraphicFramePr>
        <p:xfrm>
          <a:off x="5548474" y="418479"/>
          <a:ext cx="6140111" cy="6021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313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66279-6120-490F-B6E7-98AC29BA2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39" y="216076"/>
            <a:ext cx="10933044" cy="707849"/>
          </a:xfrm>
        </p:spPr>
        <p:txBody>
          <a:bodyPr>
            <a:normAutofit/>
          </a:bodyPr>
          <a:lstStyle/>
          <a:p>
            <a:r>
              <a:rPr lang="en-US" dirty="0"/>
              <a:t>Timeline (assume D day is the college day 8/20)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0BAA6-1ED8-4666-8491-7DD8806D2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538421"/>
            <a:ext cx="8770571" cy="3651504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EBFF60-3410-4E9D-8792-34D112BE2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011" y="1451141"/>
            <a:ext cx="9826826" cy="519078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E84C237-422C-4C26-9A49-147CBC8D495B}"/>
              </a:ext>
            </a:extLst>
          </p:cNvPr>
          <p:cNvSpPr/>
          <p:nvPr/>
        </p:nvSpPr>
        <p:spPr>
          <a:xfrm>
            <a:off x="5309826" y="3655145"/>
            <a:ext cx="1122505" cy="2349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CF3E9D-BE60-4245-B86B-E2369AC5717C}"/>
              </a:ext>
            </a:extLst>
          </p:cNvPr>
          <p:cNvSpPr/>
          <p:nvPr/>
        </p:nvSpPr>
        <p:spPr>
          <a:xfrm>
            <a:off x="5309825" y="5859148"/>
            <a:ext cx="1122505" cy="6858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A1A35C-0130-4645-AAE4-317CD02990F3}"/>
              </a:ext>
            </a:extLst>
          </p:cNvPr>
          <p:cNvSpPr txBox="1"/>
          <p:nvPr/>
        </p:nvSpPr>
        <p:spPr>
          <a:xfrm>
            <a:off x="10382865" y="1081809"/>
            <a:ext cx="76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8/20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465E6F-896D-403B-9A8F-6CFF9B0BF7EC}"/>
              </a:ext>
            </a:extLst>
          </p:cNvPr>
          <p:cNvSpPr txBox="1"/>
          <p:nvPr/>
        </p:nvSpPr>
        <p:spPr>
          <a:xfrm>
            <a:off x="9217743" y="1108591"/>
            <a:ext cx="76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8/6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393620-A288-4F05-B98D-A569A2524F34}"/>
              </a:ext>
            </a:extLst>
          </p:cNvPr>
          <p:cNvSpPr txBox="1"/>
          <p:nvPr/>
        </p:nvSpPr>
        <p:spPr>
          <a:xfrm>
            <a:off x="8052621" y="1081809"/>
            <a:ext cx="76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7/23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976998-40C0-4B41-8CD5-A7DC9DC994C1}"/>
              </a:ext>
            </a:extLst>
          </p:cNvPr>
          <p:cNvSpPr txBox="1"/>
          <p:nvPr/>
        </p:nvSpPr>
        <p:spPr>
          <a:xfrm>
            <a:off x="6968443" y="1081809"/>
            <a:ext cx="653843" cy="382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7/9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2C0FA4-DBDD-4FE4-BFA9-8F3436749AA4}"/>
              </a:ext>
            </a:extLst>
          </p:cNvPr>
          <p:cNvSpPr txBox="1"/>
          <p:nvPr/>
        </p:nvSpPr>
        <p:spPr>
          <a:xfrm>
            <a:off x="6376220" y="1075375"/>
            <a:ext cx="653843" cy="382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7/2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4931B13-1BA5-4F41-89BC-E0072F8E8C26}"/>
              </a:ext>
            </a:extLst>
          </p:cNvPr>
          <p:cNvSpPr txBox="1"/>
          <p:nvPr/>
        </p:nvSpPr>
        <p:spPr>
          <a:xfrm>
            <a:off x="7445308" y="1096451"/>
            <a:ext cx="76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7/16</a:t>
            </a:r>
          </a:p>
        </p:txBody>
      </p:sp>
    </p:spTree>
    <p:extLst>
      <p:ext uri="{BB962C8B-B14F-4D97-AF65-F5344CB8AC3E}">
        <p14:creationId xmlns:p14="http://schemas.microsoft.com/office/powerpoint/2010/main" val="313875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8267C-25B9-4A5F-8536-2007F6242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944" y="543687"/>
            <a:ext cx="9756112" cy="1046868"/>
          </a:xfrm>
        </p:spPr>
        <p:txBody>
          <a:bodyPr anchor="ctr">
            <a:normAutofit/>
          </a:bodyPr>
          <a:lstStyle/>
          <a:p>
            <a:pPr algn="ctr"/>
            <a:r>
              <a:rPr lang="en-US"/>
              <a:t>Cost</a:t>
            </a:r>
          </a:p>
        </p:txBody>
      </p:sp>
      <p:graphicFrame>
        <p:nvGraphicFramePr>
          <p:cNvPr id="8" name="Table 14">
            <a:extLst>
              <a:ext uri="{FF2B5EF4-FFF2-40B4-BE49-F238E27FC236}">
                <a16:creationId xmlns:a16="http://schemas.microsoft.com/office/drawing/2014/main" id="{B570749F-B19B-4758-9085-612651F018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959136"/>
              </p:ext>
            </p:extLst>
          </p:nvPr>
        </p:nvGraphicFramePr>
        <p:xfrm>
          <a:off x="838200" y="1825625"/>
          <a:ext cx="105156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2213">
                  <a:extLst>
                    <a:ext uri="{9D8B030D-6E8A-4147-A177-3AD203B41FA5}">
                      <a16:colId xmlns:a16="http://schemas.microsoft.com/office/drawing/2014/main" val="2161383703"/>
                    </a:ext>
                  </a:extLst>
                </a:gridCol>
                <a:gridCol w="1413387">
                  <a:extLst>
                    <a:ext uri="{9D8B030D-6E8A-4147-A177-3AD203B41FA5}">
                      <a16:colId xmlns:a16="http://schemas.microsoft.com/office/drawing/2014/main" val="17292505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779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weeks facilitation fees for ESM FastTrack (one-time fee)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$40,000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024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ESM software configuration and training fee (one-time fee)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$1,800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235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Single Sign-On connection fee (one-time fee)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513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ESM Strategy software fee for one Contra Costa College “enterprise” license, unlimited users.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$10,560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774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 user licenses to ESM OKR (Objective Key Results) software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$3,075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175437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AAABAE1-D318-4DBF-9ECB-97F8F7C2DCF5}"/>
              </a:ext>
            </a:extLst>
          </p:cNvPr>
          <p:cNvSpPr txBox="1"/>
          <p:nvPr/>
        </p:nvSpPr>
        <p:spPr>
          <a:xfrm>
            <a:off x="988142" y="5909187"/>
            <a:ext cx="10215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Year $61,435 and $13,635 annually afterwards </a:t>
            </a:r>
          </a:p>
        </p:txBody>
      </p:sp>
    </p:spTree>
    <p:extLst>
      <p:ext uri="{BB962C8B-B14F-4D97-AF65-F5344CB8AC3E}">
        <p14:creationId xmlns:p14="http://schemas.microsoft.com/office/powerpoint/2010/main" val="2872633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adlock on computer motherboard">
            <a:extLst>
              <a:ext uri="{FF2B5EF4-FFF2-40B4-BE49-F238E27FC236}">
                <a16:creationId xmlns:a16="http://schemas.microsoft.com/office/drawing/2014/main" id="{028E883F-360B-4567-91B3-C00EDA72CF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C3671B-38F0-44C8-A20C-85D80697D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1346268"/>
            <a:ext cx="5618431" cy="3285207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5400">
                <a:solidFill>
                  <a:schemeClr val="bg1"/>
                </a:solidFill>
              </a:rPr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133399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0B606-7E9A-4E79-BED2-2879DF87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Document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FBEE5-20EB-4A10-BCAA-C6DEF344F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CCC: provide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current organizational information, including existing strategy documents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ESM: plan the future job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ESM Facilitation lead:</a:t>
            </a:r>
            <a:r>
              <a:rPr lang="it-IT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Mario Bognanno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9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0B606-7E9A-4E79-BED2-2879DF87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Executive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FBEE5-20EB-4A10-BCAA-C6DEF344F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CCC: provide a list of l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eadership and management team for interviews to ensure a diversity of input related to our SP.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ESM: conduct the interview and create a draft strategy map</a:t>
            </a:r>
          </a:p>
          <a:p>
            <a:pPr algn="l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227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0B606-7E9A-4E79-BED2-2879DF87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3: Review Draft Strategy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FBEE5-20EB-4A10-BCAA-C6DEF344F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39" y="1948482"/>
            <a:ext cx="8932742" cy="3651504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CCC: form a core team to review the draft strategy provided by ESM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ESM: Confirm strategy goals, overall architecture of the strategy map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Q: How many people should be selected to the core team and how to recruit them? </a:t>
            </a:r>
          </a:p>
          <a:p>
            <a:pPr algn="l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Responsibilities of Core Team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007BBB-31BC-4EC4-A52B-857E919F0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632" y="5322707"/>
            <a:ext cx="9384349" cy="107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151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F46AAE059BCE49A679F29232309A56" ma:contentTypeVersion="37" ma:contentTypeDescription="Create a new document." ma:contentTypeScope="" ma:versionID="bb3e1e859dc71eb7f329a17309e207be">
  <xsd:schema xmlns:xsd="http://www.w3.org/2001/XMLSchema" xmlns:xs="http://www.w3.org/2001/XMLSchema" xmlns:p="http://schemas.microsoft.com/office/2006/metadata/properties" xmlns:ns1="http://schemas.microsoft.com/sharepoint/v3" xmlns:ns3="facf4b5a-8832-42fa-bb7e-b5cd99be8cb2" xmlns:ns4="2bdbe4cc-3554-4c0e-bb42-394ae5304e11" targetNamespace="http://schemas.microsoft.com/office/2006/metadata/properties" ma:root="true" ma:fieldsID="2c0cce71ba7850ca7a381aa3a862ad5a" ns1:_="" ns3:_="" ns4:_="">
    <xsd:import namespace="http://schemas.microsoft.com/sharepoint/v3"/>
    <xsd:import namespace="facf4b5a-8832-42fa-bb7e-b5cd99be8cb2"/>
    <xsd:import namespace="2bdbe4cc-3554-4c0e-bb42-394ae5304e11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ingHintHash" minOccurs="0"/>
                <xsd:element ref="ns3:SharedWithUser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  <xsd:element ref="ns4:CultureName" minOccurs="0"/>
                <xsd:element ref="ns4:TeamsChannelId" minOccurs="0"/>
                <xsd:element ref="ns4:Math_Settings" minOccurs="0"/>
                <xsd:element ref="ns4:Templates" minOccurs="0"/>
                <xsd:element ref="ns4:Distribution_Groups" minOccurs="0"/>
                <xsd:element ref="ns4:LMS_Mappings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cf4b5a-8832-42fa-bb7e-b5cd99be8cb2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9" nillable="true" ma:displayName="Sharing Hint Hash" ma:description="" ma:hidden="true" ma:internalName="SharingHintHash" ma:readOnly="true">
      <xsd:simpleType>
        <xsd:restriction base="dms:Text"/>
      </xsd:simpleType>
    </xsd:element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be4cc-3554-4c0e-bb42-394ae5304e11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CultureName" ma:index="34" nillable="true" ma:displayName="Culture Name" ma:internalName="CultureName">
      <xsd:simpleType>
        <xsd:restriction base="dms:Text"/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Templates" ma:index="37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40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4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42" nillable="true" ma:displayName="Is Collaboration Space Locked" ma:internalName="Is_Collaboration_Space_Locked">
      <xsd:simpleType>
        <xsd:restriction base="dms:Boolean"/>
      </xsd:simpleType>
    </xsd:element>
    <xsd:element name="IsNotebookLocked" ma:index="43" nillable="true" ma:displayName="Is Notebook Locked" ma:internalName="IsNotebookLocked">
      <xsd:simpleType>
        <xsd:restriction base="dms:Boolean"/>
      </xsd:simpleType>
    </xsd:element>
    <xsd:element name="Teams_Channel_Section_Location" ma:index="44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2bdbe4cc-3554-4c0e-bb42-394ae5304e11" xsi:nil="true"/>
    <_ip_UnifiedCompliancePolicyUIAction xmlns="http://schemas.microsoft.com/sharepoint/v3" xsi:nil="true"/>
    <Templates xmlns="2bdbe4cc-3554-4c0e-bb42-394ae5304e11" xsi:nil="true"/>
    <NotebookType xmlns="2bdbe4cc-3554-4c0e-bb42-394ae5304e11" xsi:nil="true"/>
    <FolderType xmlns="2bdbe4cc-3554-4c0e-bb42-394ae5304e11" xsi:nil="true"/>
    <TeamsChannelId xmlns="2bdbe4cc-3554-4c0e-bb42-394ae5304e11" xsi:nil="true"/>
    <Owner xmlns="2bdbe4cc-3554-4c0e-bb42-394ae5304e11">
      <UserInfo>
        <DisplayName/>
        <AccountId xsi:nil="true"/>
        <AccountType/>
      </UserInfo>
    </Owner>
    <Teachers xmlns="2bdbe4cc-3554-4c0e-bb42-394ae5304e11">
      <UserInfo>
        <DisplayName/>
        <AccountId xsi:nil="true"/>
        <AccountType/>
      </UserInfo>
    </Teachers>
    <Invited_Teachers xmlns="2bdbe4cc-3554-4c0e-bb42-394ae5304e11" xsi:nil="true"/>
    <LMS_Mappings xmlns="2bdbe4cc-3554-4c0e-bb42-394ae5304e11" xsi:nil="true"/>
    <IsNotebookLocked xmlns="2bdbe4cc-3554-4c0e-bb42-394ae5304e11" xsi:nil="true"/>
    <Teams_Channel_Section_Location xmlns="2bdbe4cc-3554-4c0e-bb42-394ae5304e11" xsi:nil="true"/>
    <_ip_UnifiedCompliancePolicyProperties xmlns="http://schemas.microsoft.com/sharepoint/v3" xsi:nil="true"/>
    <Self_Registration_Enabled0 xmlns="2bdbe4cc-3554-4c0e-bb42-394ae5304e11" xsi:nil="true"/>
    <Invited_Students xmlns="2bdbe4cc-3554-4c0e-bb42-394ae5304e11" xsi:nil="true"/>
    <DefaultSectionNames xmlns="2bdbe4cc-3554-4c0e-bb42-394ae5304e11" xsi:nil="true"/>
    <Students xmlns="2bdbe4cc-3554-4c0e-bb42-394ae5304e11">
      <UserInfo>
        <DisplayName/>
        <AccountId xsi:nil="true"/>
        <AccountType/>
      </UserInfo>
    </Students>
    <Student_Groups xmlns="2bdbe4cc-3554-4c0e-bb42-394ae5304e11">
      <UserInfo>
        <DisplayName/>
        <AccountId xsi:nil="true"/>
        <AccountType/>
      </UserInfo>
    </Student_Groups>
    <CultureName xmlns="2bdbe4cc-3554-4c0e-bb42-394ae5304e11" xsi:nil="true"/>
    <Is_Collaboration_Space_Locked xmlns="2bdbe4cc-3554-4c0e-bb42-394ae5304e11" xsi:nil="true"/>
    <Self_Registration_Enabled xmlns="2bdbe4cc-3554-4c0e-bb42-394ae5304e11" xsi:nil="true"/>
    <Math_Settings xmlns="2bdbe4cc-3554-4c0e-bb42-394ae5304e11" xsi:nil="true"/>
    <Has_Teacher_Only_SectionGroup xmlns="2bdbe4cc-3554-4c0e-bb42-394ae5304e11" xsi:nil="true"/>
    <Distribution_Groups xmlns="2bdbe4cc-3554-4c0e-bb42-394ae5304e11" xsi:nil="true"/>
  </documentManagement>
</p:properties>
</file>

<file path=customXml/itemProps1.xml><?xml version="1.0" encoding="utf-8"?>
<ds:datastoreItem xmlns:ds="http://schemas.openxmlformats.org/officeDocument/2006/customXml" ds:itemID="{1F0B1F9C-D78B-4B96-8FA5-40EB07519B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acf4b5a-8832-42fa-bb7e-b5cd99be8cb2"/>
    <ds:schemaRef ds:uri="2bdbe4cc-3554-4c0e-bb42-394ae5304e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6B482B-A2B3-404B-8F20-B5B886C887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C858E8-3CD2-49FE-8460-FDE37F2FD3CC}">
  <ds:schemaRefs>
    <ds:schemaRef ds:uri="http://schemas.microsoft.com/office/infopath/2007/PartnerControls"/>
    <ds:schemaRef ds:uri="2bdbe4cc-3554-4c0e-bb42-394ae5304e11"/>
    <ds:schemaRef ds:uri="http://schemas.microsoft.com/office/2006/documentManagement/types"/>
    <ds:schemaRef ds:uri="http://purl.org/dc/elements/1.1/"/>
    <ds:schemaRef ds:uri="http://schemas.microsoft.com/office/2006/metadata/properties"/>
    <ds:schemaRef ds:uri="facf4b5a-8832-42fa-bb7e-b5cd99be8cb2"/>
    <ds:schemaRef ds:uri="http://schemas.openxmlformats.org/package/2006/metadata/core-properties"/>
    <ds:schemaRef ds:uri="http://purl.org/dc/terms/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620</Words>
  <Application>Microsoft Macintosh PowerPoint</Application>
  <PresentationFormat>Widescreen</PresentationFormat>
  <Paragraphs>62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</vt:lpstr>
      <vt:lpstr>Calibri</vt:lpstr>
      <vt:lpstr>Calibri Light</vt:lpstr>
      <vt:lpstr>Montserrat</vt:lpstr>
      <vt:lpstr>Office Theme</vt:lpstr>
      <vt:lpstr>Strategic Implementation Plan Tracking Project Proposal</vt:lpstr>
      <vt:lpstr>ESM software</vt:lpstr>
      <vt:lpstr>Overall Approach</vt:lpstr>
      <vt:lpstr>Timeline (assume D day is the college day 8/20)</vt:lpstr>
      <vt:lpstr>Cost</vt:lpstr>
      <vt:lpstr>Backup Slides</vt:lpstr>
      <vt:lpstr>Step 1: Document Review</vt:lpstr>
      <vt:lpstr>Step 2: Executive interviews</vt:lpstr>
      <vt:lpstr>Step 3: Review Draft Strategy Map</vt:lpstr>
      <vt:lpstr>Step 4: map measures to strategic objectives </vt:lpstr>
      <vt:lpstr>Step 5: Identify and prioritize initiatives</vt:lpstr>
      <vt:lpstr>Step 6: Up and running for reoccurring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 Strategic  Implementation Plan Breakdown</dc:title>
  <dc:creator>Liu, Chao</dc:creator>
  <cp:lastModifiedBy>Microsoft Office User</cp:lastModifiedBy>
  <cp:revision>17</cp:revision>
  <dcterms:created xsi:type="dcterms:W3CDTF">2021-05-06T05:54:00Z</dcterms:created>
  <dcterms:modified xsi:type="dcterms:W3CDTF">2021-05-13T15:59:13Z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0x010100A7F46AAE059BCE49A679F29232309A56</vt:lpwstr>
  </property>
</Properties>
</file>